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23"/>
  </p:notesMasterIdLst>
  <p:sldIdLst>
    <p:sldId id="256" r:id="rId2"/>
    <p:sldId id="259" r:id="rId3"/>
    <p:sldId id="262" r:id="rId4"/>
    <p:sldId id="349" r:id="rId5"/>
    <p:sldId id="350" r:id="rId6"/>
    <p:sldId id="352" r:id="rId7"/>
    <p:sldId id="353" r:id="rId8"/>
    <p:sldId id="354" r:id="rId9"/>
    <p:sldId id="356" r:id="rId10"/>
    <p:sldId id="359" r:id="rId11"/>
    <p:sldId id="351" r:id="rId12"/>
    <p:sldId id="357" r:id="rId13"/>
    <p:sldId id="360" r:id="rId14"/>
    <p:sldId id="358" r:id="rId15"/>
    <p:sldId id="361" r:id="rId16"/>
    <p:sldId id="364" r:id="rId17"/>
    <p:sldId id="347" r:id="rId18"/>
    <p:sldId id="348" r:id="rId19"/>
    <p:sldId id="355" r:id="rId20"/>
    <p:sldId id="362" r:id="rId21"/>
    <p:sldId id="363" r:id="rId22"/>
  </p:sldIdLst>
  <p:sldSz cx="9144000" cy="5143500" type="screen16x9"/>
  <p:notesSz cx="6858000" cy="9144000"/>
  <p:embeddedFontLst>
    <p:embeddedFont>
      <p:font typeface="Didact Gothic" panose="020B0604020202020204" charset="0"/>
      <p:regular r:id="rId24"/>
    </p:embeddedFont>
    <p:embeddedFont>
      <p:font typeface="Julius Sans One" panose="020B0604020202020204" charset="0"/>
      <p:regular r:id="rId25"/>
    </p:embeddedFont>
    <p:embeddedFont>
      <p:font typeface="Questrial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FAE42E-FA77-457A-A78C-DF481A275CAF}">
  <a:tblStyle styleId="{07FAE42E-FA77-457A-A78C-DF481A275C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3669" autoAdjust="0"/>
  </p:normalViewPr>
  <p:slideViewPr>
    <p:cSldViewPr snapToGrid="0">
      <p:cViewPr varScale="1">
        <p:scale>
          <a:sx n="98" d="100"/>
          <a:sy n="98" d="100"/>
        </p:scale>
        <p:origin x="58" y="58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1888 – Austriak </a:t>
            </a:r>
            <a:r>
              <a:rPr lang="en-GB" b="0" i="0" dirty="0">
                <a:solidFill>
                  <a:srgbClr val="333333"/>
                </a:solidFill>
                <a:effectLst/>
                <a:latin typeface="PTSerif"/>
              </a:rPr>
              <a:t>Friedrich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PTSerif"/>
              </a:rPr>
              <a:t>Reinitzer</a:t>
            </a:r>
            <a:r>
              <a:rPr lang="pl-PL" b="0" i="0" dirty="0">
                <a:solidFill>
                  <a:srgbClr val="333333"/>
                </a:solidFill>
                <a:effectLst/>
                <a:latin typeface="PTSerif"/>
              </a:rPr>
              <a:t> eksperymentójąc z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PTSerif"/>
              </a:rPr>
              <a:t>benzoesanem</a:t>
            </a:r>
            <a:r>
              <a:rPr lang="en-GB" b="0" i="0" dirty="0">
                <a:solidFill>
                  <a:srgbClr val="333333"/>
                </a:solidFill>
                <a:effectLst/>
                <a:latin typeface="PTSerif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PTSerif"/>
              </a:rPr>
              <a:t>cholesterolu</a:t>
            </a:r>
            <a:r>
              <a:rPr lang="pl-PL" b="0" i="0" dirty="0">
                <a:solidFill>
                  <a:srgbClr val="333333"/>
                </a:solidFill>
                <a:effectLst/>
                <a:latin typeface="PTSerif"/>
              </a:rPr>
              <a:t> odkrywa zjawisko „ciekłych kryształów”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0" i="0" dirty="0">
                <a:solidFill>
                  <a:srgbClr val="333333"/>
                </a:solidFill>
                <a:effectLst/>
                <a:latin typeface="PTSerif"/>
              </a:rPr>
              <a:t>1897 – Niemiecki Fizyk Ferdynant Braun skontrółował pierwszą lampę elektronową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0" i="0">
                <a:solidFill>
                  <a:srgbClr val="333333"/>
                </a:solidFill>
                <a:effectLst/>
                <a:latin typeface="PTSerif"/>
              </a:rPr>
              <a:t>1925 - Japończyk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89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38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4" r:id="rId5"/>
    <p:sldLayoutId id="2147483685" r:id="rId6"/>
    <p:sldLayoutId id="2147483690" r:id="rId7"/>
    <p:sldLayoutId id="2147483695" r:id="rId8"/>
    <p:sldLayoutId id="2147483703" r:id="rId9"/>
    <p:sldLayoutId id="2147483704" r:id="rId10"/>
    <p:sldLayoutId id="214748370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lodytechnik.pl/eksperymenty-i-zadania-szkolne/wynalazczosc/29776-wyswietlacze-elektroniczne/" TargetMode="External"/><Relationship Id="rId2" Type="http://schemas.openxmlformats.org/officeDocument/2006/relationships/hyperlink" Target="https://slidesgo.com/theme/minimalist-grayscale-pitch-deck#position-16&amp;results-298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zelota.hosting24.pl/pdf/PeryferiaKomputerowe/UTK-Monitory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lib.com/led-television/#google_vignette" TargetMode="External"/><Relationship Id="rId3" Type="http://schemas.openxmlformats.org/officeDocument/2006/relationships/hyperlink" Target="https://en.wikipedia.org/wiki/Pixel_geometry" TargetMode="External"/><Relationship Id="rId7" Type="http://schemas.openxmlformats.org/officeDocument/2006/relationships/hyperlink" Target="https://iconscout.com/3d-illustrations/crt-monitor" TargetMode="External"/><Relationship Id="rId2" Type="http://schemas.openxmlformats.org/officeDocument/2006/relationships/hyperlink" Target="https://www.fun-japan.jp/in/articles/61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nq.eu/content/dam/b2c/en-cee/policy/EN%20BenQ%20LCD%20Monitor%20Dead%20Pixel%20Policy%20v1.pdf" TargetMode="External"/><Relationship Id="rId5" Type="http://schemas.openxmlformats.org/officeDocument/2006/relationships/hyperlink" Target="https://www.reddit.com/r/Monitors/comments/rtv3a7/can_anyone_tell_me_if_this_is_a_dead_or_stuck/?rdt=36509" TargetMode="External"/><Relationship Id="rId4" Type="http://schemas.openxmlformats.org/officeDocument/2006/relationships/hyperlink" Target="https://superuser.com/questions/1103934/does-1-pixel-have-a-standard-siz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bee.club/zestaw/niewidzialnosc/ciekle-krysztaly/" TargetMode="External"/><Relationship Id="rId3" Type="http://schemas.openxmlformats.org/officeDocument/2006/relationships/hyperlink" Target="https://allinonebyplucek.blogspot.com/2018/01/utk-monitory-lcd.html" TargetMode="External"/><Relationship Id="rId7" Type="http://schemas.openxmlformats.org/officeDocument/2006/relationships/hyperlink" Target="https://vipos.pl/pl/monitory-interaktywne/306-tablica-multimedialna-65-mw3565-u-s-1904639327152.html" TargetMode="External"/><Relationship Id="rId2" Type="http://schemas.openxmlformats.org/officeDocument/2006/relationships/hyperlink" Target="https://slideplayer.pl/slide/80545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media.pl/Urzadzenia-projekcyjne-k297/Zestawy-tablicy-z-projektorem-krotkoogniskowym-k513/Zestaw-Tablica-interaktywna-Qomo-QWB383Z-Vivitek-DX283ST-regulowany-scienny-uchwyt-do-tablic-p6263.html" TargetMode="External"/><Relationship Id="rId5" Type="http://schemas.openxmlformats.org/officeDocument/2006/relationships/hyperlink" Target="https://slideplayer.pl/slide/430749/" TargetMode="External"/><Relationship Id="rId4" Type="http://schemas.openxmlformats.org/officeDocument/2006/relationships/hyperlink" Target="https://unisystem.com/pl/uni-abc/wyswietlacze-oled-bez-tajemnic-przewodnik-po-technologii-ol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pl/wektor/monitorowanie-rozmiaru-proporcji-obrazu-ustawiono-symbole-proporcji-ekranu-gm1306303657-396920958" TargetMode="External"/><Relationship Id="rId2" Type="http://schemas.openxmlformats.org/officeDocument/2006/relationships/hyperlink" Target="https://www.sferis.pl/blog/jaki-monitor-do-pracy-wybrac-wszystko-co-musisz-wiedzi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iphan.com/blog/frame-rate-refresh-rate/" TargetMode="External"/><Relationship Id="rId4" Type="http://schemas.openxmlformats.org/officeDocument/2006/relationships/hyperlink" Target="https://www.reddit.com/r/pcmasterrace/comments/6eoxd8/comparison_between_va_vs_ips_vs_tn_color_an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4DSystems/status/1439786666877546503" TargetMode="External"/><Relationship Id="rId2" Type="http://schemas.openxmlformats.org/officeDocument/2006/relationships/hyperlink" Target="https://samoaglobalnews.com/27-june-1929-first-public-demonstration-of-color-t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957004" y="2068047"/>
            <a:ext cx="4322700" cy="18106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Monitory i Tablice interkatywne</a:t>
            </a: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Kacper Bohdziun 3tp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F41B5BF-4DD4-4953-B3DF-E459903B61A8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974300" y="401185"/>
            <a:ext cx="5195400" cy="528600"/>
          </a:xfrm>
        </p:spPr>
        <p:txBody>
          <a:bodyPr/>
          <a:lstStyle/>
          <a:p>
            <a:r>
              <a:rPr lang="pl-PL" sz="4000" dirty="0"/>
              <a:t>Wady i zalety LCD</a:t>
            </a:r>
            <a:endParaRPr lang="en-GB" sz="4000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852D4EDA-5B9E-45E7-A65B-1FA3773F5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565"/>
              </p:ext>
            </p:extLst>
          </p:nvPr>
        </p:nvGraphicFramePr>
        <p:xfrm>
          <a:off x="1013460" y="1225550"/>
          <a:ext cx="7117080" cy="3387225"/>
        </p:xfrm>
        <a:graphic>
          <a:graphicData uri="http://schemas.openxmlformats.org/drawingml/2006/table">
            <a:tbl>
              <a:tblPr firstRow="1" bandRow="1">
                <a:tableStyleId>{07FAE42E-FA77-457A-A78C-DF481A275CAF}</a:tableStyleId>
              </a:tblPr>
              <a:tblGrid>
                <a:gridCol w="3558540">
                  <a:extLst>
                    <a:ext uri="{9D8B030D-6E8A-4147-A177-3AD203B41FA5}">
                      <a16:colId xmlns:a16="http://schemas.microsoft.com/office/drawing/2014/main" val="2242483605"/>
                    </a:ext>
                  </a:extLst>
                </a:gridCol>
                <a:gridCol w="3558540">
                  <a:extLst>
                    <a:ext uri="{9D8B030D-6E8A-4147-A177-3AD203B41FA5}">
                      <a16:colId xmlns:a16="http://schemas.microsoft.com/office/drawing/2014/main" val="1708934671"/>
                    </a:ext>
                  </a:extLst>
                </a:gridCol>
              </a:tblGrid>
              <a:tr h="564538">
                <a:tc>
                  <a:txBody>
                    <a:bodyPr/>
                    <a:lstStyle/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Zalety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Wady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6167"/>
                  </a:ext>
                </a:extLst>
              </a:tr>
              <a:tr h="2822687"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Wysoka jasność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Dobry kontrast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Niski pobór prądu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Waga i wymiary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Zdrowsze dla oczu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Gorsze odwzorowanie kolorów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Niepełne kąty wydzenia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Backlight Bleeding 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Bad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61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BC8B4-0B7F-4B2D-8A2F-6021D0E7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349" y="1672593"/>
            <a:ext cx="3193800" cy="325200"/>
          </a:xfrm>
        </p:spPr>
        <p:txBody>
          <a:bodyPr/>
          <a:lstStyle/>
          <a:p>
            <a:r>
              <a:rPr lang="pl-PL" sz="3200" dirty="0"/>
              <a:t>Rozdzielczość matrycy</a:t>
            </a:r>
            <a:endParaRPr lang="en-GB" sz="32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9BA4875-D960-4692-8188-996AC392FC8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916349" y="4339298"/>
            <a:ext cx="3193800" cy="325200"/>
          </a:xfrm>
        </p:spPr>
        <p:txBody>
          <a:bodyPr/>
          <a:lstStyle/>
          <a:p>
            <a:r>
              <a:rPr lang="pl-PL" sz="3200" dirty="0"/>
              <a:t>Rodzaj panelu</a:t>
            </a:r>
            <a:endParaRPr lang="en-GB" sz="32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E2158F0-C29E-4BCA-B2CC-7695AC2E5A9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916349" y="720625"/>
            <a:ext cx="3193800" cy="325200"/>
          </a:xfrm>
        </p:spPr>
        <p:txBody>
          <a:bodyPr/>
          <a:lstStyle/>
          <a:p>
            <a:r>
              <a:rPr lang="pl-PL" sz="3200" dirty="0"/>
              <a:t>Rozmiar</a:t>
            </a:r>
            <a:endParaRPr lang="en-GB" sz="3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84AB6A-E514-48BB-B9AA-8D58D807BA5F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916349" y="2705343"/>
            <a:ext cx="3193800" cy="325200"/>
          </a:xfrm>
        </p:spPr>
        <p:txBody>
          <a:bodyPr/>
          <a:lstStyle/>
          <a:p>
            <a:r>
              <a:rPr lang="pl-PL" sz="3200" dirty="0"/>
              <a:t>Proporcja ekranu</a:t>
            </a:r>
            <a:endParaRPr lang="en-GB" sz="3200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96821B6-2B29-41B3-B725-19C0FC91330D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400805" y="1758693"/>
            <a:ext cx="3416400" cy="528600"/>
          </a:xfrm>
        </p:spPr>
        <p:txBody>
          <a:bodyPr/>
          <a:lstStyle/>
          <a:p>
            <a:r>
              <a:rPr lang="pl-PL" sz="4000" dirty="0"/>
              <a:t>Paramentry monitora</a:t>
            </a:r>
            <a:endParaRPr lang="en-GB" sz="4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63E246-1D8C-4BBC-8545-120A8B40F6A9}"/>
              </a:ext>
            </a:extLst>
          </p:cNvPr>
          <p:cNvSpPr txBox="1">
            <a:spLocks/>
          </p:cNvSpPr>
          <p:nvPr/>
        </p:nvSpPr>
        <p:spPr>
          <a:xfrm>
            <a:off x="779705" y="1395718"/>
            <a:ext cx="6075000" cy="3259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4116F-46AD-4494-B18B-376E3805A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535" y="759411"/>
            <a:ext cx="5819080" cy="305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C4A03-FDB3-41C1-B031-272AF079B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6" y="226997"/>
            <a:ext cx="4160437" cy="4689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530E0-6736-45F2-AFAE-C6A8A9895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6" y="574356"/>
            <a:ext cx="4160437" cy="3994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0BED50-6387-4A9A-95FF-A9C258CB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05" y="54708"/>
            <a:ext cx="8150615" cy="41096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0D5D2-173C-43DC-A15A-B8118BDEB867}"/>
              </a:ext>
            </a:extLst>
          </p:cNvPr>
          <p:cNvSpPr/>
          <p:nvPr/>
        </p:nvSpPr>
        <p:spPr>
          <a:xfrm>
            <a:off x="4281676" y="487982"/>
            <a:ext cx="736867" cy="37679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B6F357-DA32-470B-AA36-0E0FC2DD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6" y="912977"/>
            <a:ext cx="5044831" cy="3783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37DD55-9BBE-487A-BEB9-FFD6A205FC66}"/>
              </a:ext>
            </a:extLst>
          </p:cNvPr>
          <p:cNvSpPr/>
          <p:nvPr/>
        </p:nvSpPr>
        <p:spPr>
          <a:xfrm rot="2673253">
            <a:off x="-1008880" y="4600331"/>
            <a:ext cx="2590800" cy="1086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A98E99-C57B-4AEC-AB53-704BE1784A47}"/>
              </a:ext>
            </a:extLst>
          </p:cNvPr>
          <p:cNvSpPr/>
          <p:nvPr/>
        </p:nvSpPr>
        <p:spPr>
          <a:xfrm>
            <a:off x="114848" y="802138"/>
            <a:ext cx="5285582" cy="13133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DA4C5-32E6-4054-8A9D-3FE77A31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6900"/>
            <a:ext cx="7710900" cy="528600"/>
          </a:xfrm>
        </p:spPr>
        <p:txBody>
          <a:bodyPr/>
          <a:lstStyle/>
          <a:p>
            <a:r>
              <a:rPr lang="en-GB" sz="4000" dirty="0" err="1"/>
              <a:t>Pozostałe</a:t>
            </a:r>
            <a:r>
              <a:rPr lang="en-GB" sz="4000" dirty="0"/>
              <a:t> </a:t>
            </a:r>
            <a:r>
              <a:rPr lang="en-GB" sz="4000" dirty="0" err="1"/>
              <a:t>technologie</a:t>
            </a:r>
            <a:endParaRPr lang="en-GB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1B578-25D6-40A8-B400-7E3429681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675" y="1323625"/>
            <a:ext cx="5132175" cy="3066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02D8775-C650-4CDB-A3BF-1F3FE890B5B7}"/>
              </a:ext>
            </a:extLst>
          </p:cNvPr>
          <p:cNvSpPr/>
          <p:nvPr/>
        </p:nvSpPr>
        <p:spPr>
          <a:xfrm>
            <a:off x="2993293" y="4220749"/>
            <a:ext cx="3907008" cy="5973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2FD58-6463-49FF-A1D0-6799D65A195F}"/>
              </a:ext>
            </a:extLst>
          </p:cNvPr>
          <p:cNvSpPr txBox="1"/>
          <p:nvPr/>
        </p:nvSpPr>
        <p:spPr>
          <a:xfrm>
            <a:off x="507068" y="131466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Wyświetlacze plazmowe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C8DFB-AFB5-4B22-BABC-38D50B3CCE49}"/>
              </a:ext>
            </a:extLst>
          </p:cNvPr>
          <p:cNvSpPr txBox="1"/>
          <p:nvPr/>
        </p:nvSpPr>
        <p:spPr>
          <a:xfrm>
            <a:off x="5269095" y="131793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Wyświetlacze OLED</a:t>
            </a:r>
          </a:p>
        </p:txBody>
      </p:sp>
    </p:spTree>
    <p:extLst>
      <p:ext uri="{BB962C8B-B14F-4D97-AF65-F5344CB8AC3E}">
        <p14:creationId xmlns:p14="http://schemas.microsoft.com/office/powerpoint/2010/main" val="22847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69A4E4-5560-46CA-AEC9-967ED855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384" y="2915627"/>
            <a:ext cx="3837354" cy="325200"/>
          </a:xfrm>
        </p:spPr>
        <p:txBody>
          <a:bodyPr/>
          <a:lstStyle/>
          <a:p>
            <a:r>
              <a:rPr lang="en-GB" sz="4000" dirty="0" err="1"/>
              <a:t>Gdzie</a:t>
            </a:r>
            <a:r>
              <a:rPr lang="en-GB" sz="4000" dirty="0"/>
              <a:t> </a:t>
            </a:r>
            <a:r>
              <a:rPr lang="en-GB" sz="4000" dirty="0" err="1"/>
              <a:t>mają</a:t>
            </a:r>
            <a:r>
              <a:rPr lang="en-GB" sz="4000" dirty="0"/>
              <a:t> </a:t>
            </a:r>
            <a:r>
              <a:rPr lang="en-GB" sz="4000" dirty="0" err="1"/>
              <a:t>zastosowanie</a:t>
            </a:r>
            <a:r>
              <a:rPr lang="en-GB" sz="4000" dirty="0"/>
              <a:t>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B4FB49D-633D-4473-8AE8-F5D9954D38AA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767384" y="1427248"/>
            <a:ext cx="3193800" cy="325200"/>
          </a:xfrm>
        </p:spPr>
        <p:txBody>
          <a:bodyPr/>
          <a:lstStyle/>
          <a:p>
            <a:r>
              <a:rPr lang="en-GB" sz="4000" dirty="0"/>
              <a:t>Co to?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281E18-43CA-4DD5-89B3-1CEB4590D2B3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77163" y="1752448"/>
            <a:ext cx="3416400" cy="528600"/>
          </a:xfrm>
        </p:spPr>
        <p:txBody>
          <a:bodyPr/>
          <a:lstStyle/>
          <a:p>
            <a:pPr algn="ctr"/>
            <a:r>
              <a:rPr lang="en-GB" dirty="0" err="1"/>
              <a:t>Tablice</a:t>
            </a:r>
            <a:r>
              <a:rPr lang="en-GB" dirty="0"/>
              <a:t> </a:t>
            </a:r>
            <a:r>
              <a:rPr lang="en-GB" dirty="0" err="1"/>
              <a:t>interaktywne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34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56FD0-BB48-4F9A-B36F-A88AECECC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13C04-4869-4D32-AFAB-CFBC77E8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950" y="357848"/>
            <a:ext cx="5768100" cy="528600"/>
          </a:xfrm>
        </p:spPr>
        <p:txBody>
          <a:bodyPr/>
          <a:lstStyle/>
          <a:p>
            <a:pPr algn="ctr"/>
            <a:r>
              <a:rPr lang="en-GB" sz="4000" dirty="0" err="1"/>
              <a:t>Rodzaje</a:t>
            </a:r>
            <a:r>
              <a:rPr lang="en-GB" sz="4000" dirty="0"/>
              <a:t> </a:t>
            </a:r>
            <a:r>
              <a:rPr lang="en-GB" sz="4000" dirty="0" err="1"/>
              <a:t>tablic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AA51A-E0D0-45EC-ACF8-E10417F9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2" y="1037057"/>
            <a:ext cx="3252141" cy="339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E7EC1-57B5-4B3D-AFA3-8739E2E7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05" y="1044178"/>
            <a:ext cx="3639772" cy="36397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486F4F-5206-409F-AA04-014E2EFCC68F}"/>
              </a:ext>
            </a:extLst>
          </p:cNvPr>
          <p:cNvSpPr/>
          <p:nvPr/>
        </p:nvSpPr>
        <p:spPr>
          <a:xfrm rot="2686733">
            <a:off x="7946950" y="2372860"/>
            <a:ext cx="1250461" cy="40293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9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FBA7-C8AD-4B1A-84D6-5524B1BB9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24150"/>
            <a:ext cx="6075000" cy="811050"/>
          </a:xfrm>
        </p:spPr>
        <p:txBody>
          <a:bodyPr/>
          <a:lstStyle/>
          <a:p>
            <a:r>
              <a:rPr lang="en-GB" sz="2800" b="1" dirty="0" err="1"/>
              <a:t>Okulary</a:t>
            </a:r>
            <a:r>
              <a:rPr lang="en-GB" sz="2800" b="1" dirty="0"/>
              <a:t> AR</a:t>
            </a:r>
          </a:p>
          <a:p>
            <a:endParaRPr lang="en-GB" sz="2800" b="1" dirty="0"/>
          </a:p>
          <a:p>
            <a:endParaRPr lang="en-GB" sz="2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9BF57-2149-4A24-8CED-766055EE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18153"/>
            <a:ext cx="5768100" cy="528600"/>
          </a:xfrm>
        </p:spPr>
        <p:txBody>
          <a:bodyPr/>
          <a:lstStyle/>
          <a:p>
            <a:r>
              <a:rPr lang="en-GB" sz="4000" dirty="0" err="1"/>
              <a:t>Przyszłość</a:t>
            </a:r>
            <a:r>
              <a:rPr lang="pl-PL" sz="4000" dirty="0"/>
              <a:t>  </a:t>
            </a:r>
            <a:endParaRPr lang="en-GB" sz="4000" dirty="0"/>
          </a:p>
        </p:txBody>
      </p:sp>
      <p:pic>
        <p:nvPicPr>
          <p:cNvPr id="1030" name="Picture 6" descr="Smart AR Glasses Air Teleprompter Cycling Navigation Mobile Phone Wireless  Projection Lightweight Fashion AR Glass : Amazon.ca: Electronics">
            <a:extLst>
              <a:ext uri="{FF2B5EF4-FFF2-40B4-BE49-F238E27FC236}">
                <a16:creationId xmlns:a16="http://schemas.microsoft.com/office/drawing/2014/main" id="{95A90F48-BAFB-4653-BAB0-9E780038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08" y="156307"/>
            <a:ext cx="3637327" cy="363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F5DD8BA-2D06-4C8D-A19C-8FE413B672FE}"/>
              </a:ext>
            </a:extLst>
          </p:cNvPr>
          <p:cNvSpPr txBox="1">
            <a:spLocks/>
          </p:cNvSpPr>
          <p:nvPr/>
        </p:nvSpPr>
        <p:spPr>
          <a:xfrm>
            <a:off x="713225" y="2600166"/>
            <a:ext cx="6075000" cy="8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GB" sz="2800" b="1" dirty="0" err="1"/>
              <a:t>Hologramy</a:t>
            </a:r>
            <a:endParaRPr lang="en-GB" sz="2800" b="1" dirty="0"/>
          </a:p>
          <a:p>
            <a:endParaRPr lang="en-GB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FCAC6-5D31-447A-9F91-E7616572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70" y="1064673"/>
            <a:ext cx="5463335" cy="36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55CD1-543B-4BAA-865D-2417A279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 err="1"/>
              <a:t>Dziękuje</a:t>
            </a:r>
            <a:r>
              <a:rPr lang="en-GB" sz="8000" dirty="0"/>
              <a:t> za </a:t>
            </a:r>
            <a:r>
              <a:rPr lang="en-GB" sz="8000" dirty="0" err="1"/>
              <a:t>uwagę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201406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BC81-ADB3-4426-8C64-51685F36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GB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99C1-9701-4752-8592-92535AE25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Template - </a:t>
            </a:r>
            <a:r>
              <a:rPr lang="pl-PL" dirty="0">
                <a:hlinkClick r:id="rId2"/>
              </a:rPr>
              <a:t>https://slidesgo.com/theme/minimalist-grayscale-pitch-deck#position-16&amp;results-2982</a:t>
            </a:r>
            <a:endParaRPr lang="pl-PL" dirty="0"/>
          </a:p>
          <a:p>
            <a:r>
              <a:rPr lang="pl-PL" dirty="0"/>
              <a:t>Historia wyświetlaczy - </a:t>
            </a:r>
            <a:r>
              <a:rPr lang="pl-PL" dirty="0">
                <a:hlinkClick r:id="rId3"/>
              </a:rPr>
              <a:t>https://mlodytechnik.pl/eksperymenty-i-zadania-szkolne/wynalazczosc/29776-wyswietlacze-elektroniczne\</a:t>
            </a:r>
            <a:endParaRPr lang="pl-PL" dirty="0"/>
          </a:p>
          <a:p>
            <a:r>
              <a:rPr lang="pl-PL" dirty="0"/>
              <a:t>Główne źródło wiedzy  -  </a:t>
            </a:r>
            <a:r>
              <a:rPr lang="pl-PL" dirty="0">
                <a:hlinkClick r:id="rId4"/>
              </a:rPr>
              <a:t>http://www.zelota.hosting24.pl/pdf/PeryferiaKomputerowe/UTK-Monitory.pdf</a:t>
            </a:r>
            <a:endParaRPr lang="pl-PL" dirty="0"/>
          </a:p>
          <a:p>
            <a:r>
              <a:rPr lang="pl-PL" dirty="0"/>
              <a:t>Wady i zalery- https://krysomg.wordpress.com/2013/12/05/monitory-crt-lcd-wady-i-zalety/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00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BC88F-EA24-4C3E-A4E5-FF0886951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Pierwszy wyświetlacz - </a:t>
            </a:r>
            <a:r>
              <a:rPr lang="pl-PL" dirty="0">
                <a:hlinkClick r:id="rId2"/>
              </a:rPr>
              <a:t>https://www.fun-japan.jp/in/articles/6157</a:t>
            </a:r>
            <a:endParaRPr lang="pl-PL" dirty="0"/>
          </a:p>
          <a:p>
            <a:r>
              <a:rPr lang="pl-PL" dirty="0"/>
              <a:t>Geometria subpikseli - </a:t>
            </a:r>
            <a:r>
              <a:rPr lang="pl-PL" dirty="0">
                <a:hlinkClick r:id="rId3"/>
              </a:rPr>
              <a:t>https://en.wikipedia.org/wiki/Pixel_geometry</a:t>
            </a:r>
            <a:endParaRPr lang="pl-PL" dirty="0"/>
          </a:p>
          <a:p>
            <a:r>
              <a:rPr lang="pl-PL" dirty="0"/>
              <a:t>Obraz RGB - </a:t>
            </a:r>
            <a:r>
              <a:rPr lang="pl-PL" dirty="0">
                <a:hlinkClick r:id="rId4"/>
              </a:rPr>
              <a:t>https://superuser.com/questions/1103934/does-1-pixel-have-a-standard-size</a:t>
            </a:r>
            <a:endParaRPr lang="pl-PL" dirty="0"/>
          </a:p>
          <a:p>
            <a:r>
              <a:rPr lang="pl-PL" dirty="0"/>
              <a:t>Strzalka z pikseli -  </a:t>
            </a:r>
            <a:r>
              <a:rPr lang="pl-PL" dirty="0">
                <a:hlinkClick r:id="rId5"/>
              </a:rPr>
              <a:t>https://www.reddit.com/r/Monitors/comments/rtv3a7/can_anyone_tell_me_if_this_is_a_dead_or_stuck/?rdt=36509</a:t>
            </a:r>
            <a:endParaRPr lang="pl-PL" dirty="0"/>
          </a:p>
          <a:p>
            <a:r>
              <a:rPr lang="pl-PL" dirty="0"/>
              <a:t>Pixel i subpixel - </a:t>
            </a:r>
            <a:r>
              <a:rPr lang="pl-PL" dirty="0">
                <a:hlinkClick r:id="rId6"/>
              </a:rPr>
              <a:t>https://www.benq.eu/content/dam/b2c/en-cee/policy/EN%20BenQ%20LCD%20Monitor%20Dead%20Pixel%20Policy%20v1.pdf</a:t>
            </a:r>
            <a:endParaRPr lang="pl-PL" dirty="0"/>
          </a:p>
          <a:p>
            <a:r>
              <a:rPr lang="pl-PL" dirty="0"/>
              <a:t>Monitro crt slide 7 - </a:t>
            </a:r>
            <a:r>
              <a:rPr lang="pl-PL" dirty="0">
                <a:hlinkClick r:id="rId7"/>
              </a:rPr>
              <a:t>https://iconscout.com/3d-illustrations/crt-monitor</a:t>
            </a:r>
            <a:endParaRPr lang="pl-PL" dirty="0"/>
          </a:p>
          <a:p>
            <a:r>
              <a:rPr lang="pl-PL" dirty="0"/>
              <a:t>Telewiozr lcd slide 7 - </a:t>
            </a:r>
            <a:r>
              <a:rPr lang="pl-PL" dirty="0">
                <a:hlinkClick r:id="rId8"/>
              </a:rPr>
              <a:t>https://www.pnglib.com/led-television/#google_vignette</a:t>
            </a:r>
            <a:endParaRPr lang="pl-PL" dirty="0"/>
          </a:p>
          <a:p>
            <a:r>
              <a:rPr lang="pl-PL" dirty="0"/>
              <a:t>Budowa crt - https://www.pnglib.com/led-television/#google_vignette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4FD06-6371-446F-BB2A-982EBE12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Zdjęcia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93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3399D-5DD8-44DE-9E37-8428DF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/>
              <a:t>Crt monochromatyczny - </a:t>
            </a:r>
            <a:r>
              <a:rPr lang="pl-PL" sz="1200" dirty="0">
                <a:hlinkClick r:id="rId2"/>
              </a:rPr>
              <a:t>https://slideplayer.pl/slide/805457/</a:t>
            </a:r>
            <a:endParaRPr lang="pl-PL" sz="1200" dirty="0"/>
          </a:p>
          <a:p>
            <a:r>
              <a:rPr lang="pl-PL" sz="1200" dirty="0"/>
              <a:t>Schemat lcd - </a:t>
            </a:r>
            <a:r>
              <a:rPr lang="pl-PL" sz="1200" dirty="0">
                <a:hlinkClick r:id="rId3"/>
              </a:rPr>
              <a:t>https://allinonebyplucek.blogspot.com/2018/01/utk-monitory-lcd.html</a:t>
            </a:r>
            <a:endParaRPr lang="en-GB" sz="1200" dirty="0"/>
          </a:p>
          <a:p>
            <a:r>
              <a:rPr lang="en-GB" sz="1200" dirty="0" err="1"/>
              <a:t>Działanie</a:t>
            </a:r>
            <a:r>
              <a:rPr lang="en-GB" sz="1200" dirty="0"/>
              <a:t> </a:t>
            </a:r>
            <a:r>
              <a:rPr lang="en-GB" sz="1200" dirty="0" err="1"/>
              <a:t>oled</a:t>
            </a:r>
            <a:r>
              <a:rPr lang="en-GB" sz="1200" dirty="0"/>
              <a:t> - </a:t>
            </a:r>
            <a:r>
              <a:rPr lang="en-GB" sz="1200" dirty="0">
                <a:hlinkClick r:id="rId4"/>
              </a:rPr>
              <a:t>https://unisystem.com/pl/uni-abc/wyswietlacze-oled-bez-tajemnic-przewodnik-po-technologii-oled</a:t>
            </a:r>
            <a:endParaRPr lang="en-GB" sz="1200" dirty="0"/>
          </a:p>
          <a:p>
            <a:r>
              <a:rPr lang="en-GB" sz="1200" dirty="0" err="1"/>
              <a:t>Schemat</a:t>
            </a:r>
            <a:r>
              <a:rPr lang="en-GB" sz="1200" dirty="0"/>
              <a:t> </a:t>
            </a:r>
            <a:r>
              <a:rPr lang="en-GB" sz="1200" dirty="0" err="1"/>
              <a:t>plazmy</a:t>
            </a:r>
            <a:r>
              <a:rPr lang="en-GB" sz="1200" dirty="0"/>
              <a:t> - </a:t>
            </a:r>
            <a:r>
              <a:rPr lang="en-GB" sz="1200" dirty="0">
                <a:hlinkClick r:id="rId5"/>
              </a:rPr>
              <a:t>https://slideplayer.pl/slide/430749/</a:t>
            </a:r>
            <a:endParaRPr lang="en-GB" sz="1200" dirty="0"/>
          </a:p>
          <a:p>
            <a:r>
              <a:rPr lang="en-GB" sz="1200" dirty="0" err="1"/>
              <a:t>Tablica</a:t>
            </a:r>
            <a:r>
              <a:rPr lang="en-GB" sz="1200" dirty="0"/>
              <a:t> z </a:t>
            </a:r>
            <a:r>
              <a:rPr lang="en-GB" sz="1200" dirty="0" err="1"/>
              <a:t>projektorem</a:t>
            </a:r>
            <a:r>
              <a:rPr lang="en-GB" sz="1200" dirty="0"/>
              <a:t> - </a:t>
            </a:r>
            <a:r>
              <a:rPr lang="en-GB" sz="1200" dirty="0">
                <a:hlinkClick r:id="rId6"/>
              </a:rPr>
              <a:t>https://stmedia.pl/Urzadzenia-projekcyjne-k297/Zestawy-tablicy-z-projektorem-krotkoogniskowym-k513/Zestaw-Tablica-interaktywna-Qomo-QWB383Z-Vivitek-DX283ST-regulowany-scienny-uchwyt-do-tablic-p6263.html</a:t>
            </a:r>
            <a:endParaRPr lang="en-GB" sz="1200" dirty="0"/>
          </a:p>
          <a:p>
            <a:r>
              <a:rPr lang="en-GB" sz="1200" dirty="0" err="1"/>
              <a:t>Tablice</a:t>
            </a:r>
            <a:r>
              <a:rPr lang="en-GB" sz="1200" dirty="0"/>
              <a:t> </a:t>
            </a:r>
            <a:r>
              <a:rPr lang="en-GB" sz="1200" dirty="0" err="1"/>
              <a:t>interaktywna</a:t>
            </a:r>
            <a:r>
              <a:rPr lang="en-GB" sz="1200" dirty="0"/>
              <a:t> - </a:t>
            </a:r>
            <a:r>
              <a:rPr lang="en-GB" sz="1200" dirty="0">
                <a:hlinkClick r:id="rId7"/>
              </a:rPr>
              <a:t>https://vipos.pl/pl/monitory-interaktywne/306-tablica-multimedialna-65-mw3565-u-s-1904639327152.html</a:t>
            </a:r>
            <a:endParaRPr lang="en-GB" sz="1200" dirty="0"/>
          </a:p>
          <a:p>
            <a:r>
              <a:rPr lang="en-GB" sz="1200" dirty="0" err="1"/>
              <a:t>Okulary</a:t>
            </a:r>
            <a:r>
              <a:rPr lang="en-GB" sz="1200" dirty="0"/>
              <a:t> </a:t>
            </a:r>
            <a:r>
              <a:rPr lang="en-GB" sz="1200" dirty="0" err="1"/>
              <a:t>ar</a:t>
            </a:r>
            <a:r>
              <a:rPr lang="en-GB" sz="1200" dirty="0"/>
              <a:t> - https://www.amazon.ca/Teleprompter-Navigation-Wireless-Projection-Lightweight/dp/B0BQ3VBLJ5</a:t>
            </a:r>
          </a:p>
          <a:p>
            <a:r>
              <a:rPr lang="en-GB" dirty="0" err="1"/>
              <a:t>Ciekłe</a:t>
            </a:r>
            <a:r>
              <a:rPr lang="en-GB" dirty="0"/>
              <a:t> </a:t>
            </a:r>
            <a:r>
              <a:rPr lang="en-GB" dirty="0" err="1"/>
              <a:t>kryształy</a:t>
            </a:r>
            <a:r>
              <a:rPr lang="en-GB" dirty="0"/>
              <a:t> - </a:t>
            </a:r>
            <a:r>
              <a:rPr lang="en-GB" dirty="0">
                <a:hlinkClick r:id="rId8"/>
              </a:rPr>
              <a:t>https://smartbee.club/zestaw/niewidzialnosc/ciekle-krysztaly/</a:t>
            </a:r>
            <a:endParaRPr lang="en-GB" dirty="0"/>
          </a:p>
          <a:p>
            <a:r>
              <a:rPr lang="en-GB" dirty="0" err="1"/>
              <a:t>Lampa</a:t>
            </a:r>
            <a:r>
              <a:rPr lang="en-GB" dirty="0"/>
              <a:t> </a:t>
            </a:r>
            <a:r>
              <a:rPr lang="en-GB" dirty="0" err="1"/>
              <a:t>elektronowa</a:t>
            </a:r>
            <a:r>
              <a:rPr lang="en-GB" dirty="0"/>
              <a:t> - https://www.crtsite.com/didactic-crt.html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7E09D-3BE4-4C57-9918-1E1C8ED5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Zdjęcia cd.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13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654571" y="2041636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lt1"/>
                </a:solidFill>
              </a:rPr>
              <a:t>SPIS TREŚCI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247678" y="407527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chemeClr val="dk1"/>
                </a:solidFill>
              </a:rPr>
              <a:t>Historia</a:t>
            </a: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226272" y="1683504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chemeClr val="dk1"/>
                </a:solidFill>
              </a:rPr>
              <a:t>Rodzaje i działanie monitorów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600326" y="424927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</a:t>
            </a:r>
            <a:r>
              <a:rPr lang="pl-PL" sz="2400" dirty="0"/>
              <a:t> - </a:t>
            </a:r>
            <a:endParaRPr sz="2400" dirty="0"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600326" y="856783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 </a:t>
            </a:r>
            <a:r>
              <a:rPr lang="en" sz="2400" dirty="0"/>
              <a:t>2</a:t>
            </a:r>
            <a:r>
              <a:rPr lang="pl-PL" sz="2400" dirty="0"/>
              <a:t> -</a:t>
            </a:r>
            <a:endParaRPr sz="2400" dirty="0"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247678" y="313356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Tablice interaktywne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247678" y="383469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chemeClr val="dk1"/>
                </a:solidFill>
              </a:rPr>
              <a:t>Perspektywy na przyszłość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600326" y="1633612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</a:t>
            </a:r>
            <a:r>
              <a:rPr lang="pl-PL" sz="2400" dirty="0"/>
              <a:t> -</a:t>
            </a:r>
            <a:endParaRPr sz="2400" dirty="0"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611029" y="310792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4</a:t>
            </a:r>
            <a:r>
              <a:rPr lang="pl-PL" sz="2400" dirty="0"/>
              <a:t> -</a:t>
            </a:r>
            <a:endParaRPr sz="2400" dirty="0"/>
          </a:p>
        </p:txBody>
      </p:sp>
      <p:cxnSp>
        <p:nvCxnSpPr>
          <p:cNvPr id="497" name="Google Shape;497;p70"/>
          <p:cNvCxnSpPr>
            <a:cxnSpLocks/>
          </p:cNvCxnSpPr>
          <p:nvPr/>
        </p:nvCxnSpPr>
        <p:spPr>
          <a:xfrm>
            <a:off x="713225" y="2536184"/>
            <a:ext cx="244936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653355-9B31-4D1C-A1D2-74A2E6F5BC2E}"/>
              </a:ext>
            </a:extLst>
          </p:cNvPr>
          <p:cNvSpPr txBox="1"/>
          <p:nvPr/>
        </p:nvSpPr>
        <p:spPr>
          <a:xfrm>
            <a:off x="5236975" y="1207471"/>
            <a:ext cx="282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 </a:t>
            </a:r>
            <a:r>
              <a:rPr lang="en-GB" b="1" dirty="0" err="1"/>
              <a:t>Piksel</a:t>
            </a:r>
            <a:r>
              <a:rPr lang="en-GB" b="1" dirty="0"/>
              <a:t>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subpiksele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A2E463-49DA-403F-81C1-31A83B283401}"/>
              </a:ext>
            </a:extLst>
          </p:cNvPr>
          <p:cNvSpPr txBox="1"/>
          <p:nvPr/>
        </p:nvSpPr>
        <p:spPr>
          <a:xfrm>
            <a:off x="5236975" y="789904"/>
            <a:ext cx="5379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1" dirty="0">
                <a:solidFill>
                  <a:schemeClr val="dk1"/>
                </a:solidFill>
              </a:rPr>
              <a:t>Podstawowe pojęcia</a:t>
            </a:r>
          </a:p>
        </p:txBody>
      </p:sp>
      <p:sp>
        <p:nvSpPr>
          <p:cNvPr id="21" name="Google Shape;489;p70">
            <a:extLst>
              <a:ext uri="{FF2B5EF4-FFF2-40B4-BE49-F238E27FC236}">
                <a16:creationId xmlns:a16="http://schemas.microsoft.com/office/drawing/2014/main" id="{5316169C-54F7-4268-8B24-817F17E00B2F}"/>
              </a:ext>
            </a:extLst>
          </p:cNvPr>
          <p:cNvSpPr txBox="1">
            <a:spLocks/>
          </p:cNvSpPr>
          <p:nvPr/>
        </p:nvSpPr>
        <p:spPr>
          <a:xfrm>
            <a:off x="4611029" y="3848806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Julius Sans One"/>
                <a:cs typeface="Arial" panose="020B0604020202020204" pitchFamily="34" charset="0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pl-PL" sz="2400" dirty="0"/>
              <a:t>5 - </a:t>
            </a:r>
            <a:endParaRPr lang="e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2A097-F69E-4E8D-AC78-BCEA5D8F971E}"/>
              </a:ext>
            </a:extLst>
          </p:cNvPr>
          <p:cNvSpPr txBox="1"/>
          <p:nvPr/>
        </p:nvSpPr>
        <p:spPr>
          <a:xfrm>
            <a:off x="5236975" y="2166751"/>
            <a:ext cx="2828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Budowa</a:t>
            </a:r>
            <a:r>
              <a:rPr lang="en-GB" b="1" dirty="0"/>
              <a:t> CRT </a:t>
            </a:r>
            <a:r>
              <a:rPr lang="en-GB" b="1" dirty="0" err="1"/>
              <a:t>i</a:t>
            </a:r>
            <a:r>
              <a:rPr lang="en-GB" b="1" dirty="0"/>
              <a:t> LCD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Wady</a:t>
            </a:r>
            <a:r>
              <a:rPr lang="en-GB" b="1" dirty="0"/>
              <a:t> I </a:t>
            </a:r>
            <a:r>
              <a:rPr lang="en-GB" b="1" dirty="0" err="1"/>
              <a:t>zalety</a:t>
            </a:r>
            <a:r>
              <a:rPr lang="en-GB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Pozostałe</a:t>
            </a:r>
            <a:r>
              <a:rPr lang="en-GB" b="1" dirty="0"/>
              <a:t> </a:t>
            </a:r>
            <a:r>
              <a:rPr lang="en-GB" b="1" dirty="0" err="1"/>
              <a:t>technologie</a:t>
            </a:r>
            <a:endParaRPr lang="en-GB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CC109-B5DA-437C-A95A-40F242047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/>
              <a:t>Rozmiar monitora - </a:t>
            </a:r>
            <a:r>
              <a:rPr lang="pl-PL" sz="1200" dirty="0">
                <a:hlinkClick r:id="rId2"/>
              </a:rPr>
              <a:t>https://www.sferis.pl/blog/jaki-monitor-do-pracy-wybrac-wszystko-co-musisz-wiedziec/</a:t>
            </a:r>
            <a:endParaRPr lang="pl-PL" sz="1200" dirty="0"/>
          </a:p>
          <a:p>
            <a:r>
              <a:rPr lang="pl-PL" sz="1200" dirty="0"/>
              <a:t>Rozdzielcość  -https://images.samsung.com/is/image/samsung/assets/pl/monitors/monitor-buying-guide/how-to-select-by-resolution/img_Resolution_02_Resolution_MO.png?$720_N_PNG$</a:t>
            </a:r>
          </a:p>
          <a:p>
            <a:r>
              <a:rPr lang="pl-PL" sz="1200" dirty="0"/>
              <a:t>Proporcje - </a:t>
            </a:r>
            <a:r>
              <a:rPr lang="pl-PL" sz="1200" dirty="0">
                <a:hlinkClick r:id="rId3"/>
              </a:rPr>
              <a:t>https://www.istockphoto.com/pl/wektor/monitorowanie-rozmiaru-proporcji-obrazu-ustawiono-symbole-proporcji-ekranu-gm1306303657-396920958</a:t>
            </a:r>
            <a:endParaRPr lang="pl-PL" sz="1200" dirty="0"/>
          </a:p>
          <a:p>
            <a:r>
              <a:rPr lang="pl-PL" sz="1200" dirty="0"/>
              <a:t>Rodzaj panelu - </a:t>
            </a:r>
            <a:r>
              <a:rPr lang="pl-PL" sz="1200" dirty="0">
                <a:hlinkClick r:id="rId4"/>
              </a:rPr>
              <a:t>https://www.reddit.com/r/pcmasterrace/comments/6eoxd8/comparison_between_va_vs_ips_vs_tn_color_and/</a:t>
            </a:r>
            <a:endParaRPr lang="pl-PL" sz="1200" dirty="0"/>
          </a:p>
          <a:p>
            <a:r>
              <a:rPr lang="pl-PL" sz="1200" dirty="0"/>
              <a:t>Crt refresh - </a:t>
            </a:r>
            <a:r>
              <a:rPr lang="pl-PL" sz="1200" dirty="0">
                <a:hlinkClick r:id="rId5"/>
              </a:rPr>
              <a:t>https://www.epiphan.com/blog/frame-rate-refresh-rate/</a:t>
            </a:r>
            <a:endParaRPr lang="pl-PL" sz="1200" dirty="0"/>
          </a:p>
          <a:p>
            <a:endParaRPr lang="pl-PL" sz="1200" dirty="0"/>
          </a:p>
          <a:p>
            <a:r>
              <a:rPr lang="pl-PL" dirty="0"/>
              <a:t>Hologram - https://www.wired.co.uk/article/bbc-holographic-tv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82A54-C062-478D-9756-2C65AD6D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Zdjęcia cd.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08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A75C7-7C27-4F27-8C47-F86A11D63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Wynalazca</a:t>
            </a:r>
            <a:r>
              <a:rPr lang="en-GB" dirty="0"/>
              <a:t> LCD -https://spectrum.ieee.org/how-</a:t>
            </a:r>
            <a:r>
              <a:rPr lang="en-GB" dirty="0" err="1"/>
              <a:t>rca</a:t>
            </a:r>
            <a:r>
              <a:rPr lang="en-GB" dirty="0"/>
              <a:t>-lost-the-lcd</a:t>
            </a:r>
          </a:p>
          <a:p>
            <a:r>
              <a:rPr lang="en-GB" dirty="0" err="1"/>
              <a:t>Kolorowy</a:t>
            </a:r>
            <a:r>
              <a:rPr lang="en-GB" dirty="0"/>
              <a:t> CRT - </a:t>
            </a:r>
            <a:r>
              <a:rPr lang="en-GB" dirty="0">
                <a:hlinkClick r:id="rId2"/>
              </a:rPr>
              <a:t>https://samoaglobalnews.com/27-june-1929-first-public-demonstration-of-color-tv/</a:t>
            </a:r>
            <a:endParaRPr lang="en-GB" dirty="0"/>
          </a:p>
          <a:p>
            <a:r>
              <a:rPr lang="en-GB" dirty="0" err="1"/>
              <a:t>Ekran</a:t>
            </a:r>
            <a:r>
              <a:rPr lang="en-GB" dirty="0"/>
              <a:t> </a:t>
            </a:r>
            <a:r>
              <a:rPr lang="en-GB" dirty="0" err="1"/>
              <a:t>dotykowy</a:t>
            </a:r>
            <a:r>
              <a:rPr lang="en-GB" dirty="0"/>
              <a:t> - </a:t>
            </a:r>
            <a:r>
              <a:rPr lang="en-GB" dirty="0">
                <a:hlinkClick r:id="rId3"/>
              </a:rPr>
              <a:t>https://twitter.com/4DSystems/status/1439786666877546503</a:t>
            </a:r>
            <a:endParaRPr lang="en-GB" dirty="0"/>
          </a:p>
          <a:p>
            <a:r>
              <a:rPr lang="en-GB" dirty="0" err="1"/>
              <a:t>Pierwszy</a:t>
            </a:r>
            <a:r>
              <a:rPr lang="en-GB" dirty="0"/>
              <a:t> </a:t>
            </a:r>
            <a:r>
              <a:rPr lang="en-GB" dirty="0" err="1"/>
              <a:t>oled</a:t>
            </a:r>
            <a:r>
              <a:rPr lang="en-GB" dirty="0"/>
              <a:t> - https://en.wikipedia.org/wiki/OLED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C681C-CEEE-4170-878C-F4EEFBD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Zdjęcia</a:t>
            </a:r>
            <a:r>
              <a:rPr lang="en-GB" dirty="0"/>
              <a:t> cd.</a:t>
            </a:r>
          </a:p>
        </p:txBody>
      </p:sp>
    </p:spTree>
    <p:extLst>
      <p:ext uri="{BB962C8B-B14F-4D97-AF65-F5344CB8AC3E}">
        <p14:creationId xmlns:p14="http://schemas.microsoft.com/office/powerpoint/2010/main" val="126794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492846" y="1231771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Historia </a:t>
            </a:r>
            <a:endParaRPr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141313" y="1760371"/>
            <a:ext cx="4561967" cy="23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1888 – Odkrycie ciekłych kryształów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1897 – Pierwsza lampa elektroonwa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1925 – Pierwszy telewizor kineskopowy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1936 – Opantentowanie technologi LCD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1946 – Pierwsza telewizja kolorowa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1965 – Pierwszy ekran dotykowy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1996 – </a:t>
            </a:r>
            <a:r>
              <a:rPr lang="en-GB" sz="2000" dirty="0"/>
              <a:t>P</a:t>
            </a:r>
            <a:r>
              <a:rPr lang="pl-PL" sz="2000" dirty="0"/>
              <a:t>ierwsza matryca OLED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/>
              <a:t>2014 – Pierwszy elastyczny wyświetlacz</a:t>
            </a:r>
          </a:p>
        </p:txBody>
      </p:sp>
      <p:sp>
        <p:nvSpPr>
          <p:cNvPr id="533" name="Google Shape;533;p73"/>
          <p:cNvSpPr/>
          <p:nvPr/>
        </p:nvSpPr>
        <p:spPr>
          <a:xfrm>
            <a:off x="5652915" y="750071"/>
            <a:ext cx="2619900" cy="36432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DA3630-FB78-43EE-BF38-1CE044A33AF9}"/>
              </a:ext>
            </a:extLst>
          </p:cNvPr>
          <p:cNvSpPr/>
          <p:nvPr/>
        </p:nvSpPr>
        <p:spPr>
          <a:xfrm>
            <a:off x="5306646" y="312614"/>
            <a:ext cx="3399692" cy="4518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4" name="Google Shape;534;p73"/>
          <p:cNvCxnSpPr>
            <a:cxnSpLocks/>
          </p:cNvCxnSpPr>
          <p:nvPr/>
        </p:nvCxnSpPr>
        <p:spPr>
          <a:xfrm>
            <a:off x="586597" y="1760371"/>
            <a:ext cx="14710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43153D-3217-4BF9-976E-510409AF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43" y="750071"/>
            <a:ext cx="2619372" cy="3643043"/>
          </a:xfrm>
          <a:prstGeom prst="rect">
            <a:avLst/>
          </a:prstGeom>
        </p:spPr>
      </p:pic>
      <p:pic>
        <p:nvPicPr>
          <p:cNvPr id="1026" name="Picture 2" descr="3. Zobacz ciepło — ciekłe kryształy - SmartBee Club">
            <a:extLst>
              <a:ext uri="{FF2B5EF4-FFF2-40B4-BE49-F238E27FC236}">
                <a16:creationId xmlns:a16="http://schemas.microsoft.com/office/drawing/2014/main" id="{0D8E1678-CD82-472D-998C-FC146BFD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50" y="657067"/>
            <a:ext cx="4052837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athode Ray Tube site. didactic crt's">
            <a:extLst>
              <a:ext uri="{FF2B5EF4-FFF2-40B4-BE49-F238E27FC236}">
                <a16:creationId xmlns:a16="http://schemas.microsoft.com/office/drawing/2014/main" id="{DE24D36A-00F2-4F47-9085-2FBF5CC7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62" y="988933"/>
            <a:ext cx="4136405" cy="31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RCA Lost the LCD - IEEE Spectrum">
            <a:extLst>
              <a:ext uri="{FF2B5EF4-FFF2-40B4-BE49-F238E27FC236}">
                <a16:creationId xmlns:a16="http://schemas.microsoft.com/office/drawing/2014/main" id="{8764798D-74C8-49BB-BE36-70852F5F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62" y="749914"/>
            <a:ext cx="4628011" cy="347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BAE93-0EFF-4890-89AF-C72CC0584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662" y="787686"/>
            <a:ext cx="4249338" cy="3395463"/>
          </a:xfrm>
          <a:prstGeom prst="rect">
            <a:avLst/>
          </a:prstGeom>
        </p:spPr>
      </p:pic>
      <p:pic>
        <p:nvPicPr>
          <p:cNvPr id="1032" name="Picture 8" descr="4D Systems on X: &quot;The first finger-controlled touch screen was created in  1965 by E.A. Johnson. Johnson's original device featured a capacitive touch  screen and could only process a single touch at">
            <a:extLst>
              <a:ext uri="{FF2B5EF4-FFF2-40B4-BE49-F238E27FC236}">
                <a16:creationId xmlns:a16="http://schemas.microsoft.com/office/drawing/2014/main" id="{E9CD2087-AA30-4C88-A840-C98696C7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62" y="975524"/>
            <a:ext cx="4440720" cy="33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LED - Wikipedia">
            <a:extLst>
              <a:ext uri="{FF2B5EF4-FFF2-40B4-BE49-F238E27FC236}">
                <a16:creationId xmlns:a16="http://schemas.microsoft.com/office/drawing/2014/main" id="{ECAC6A26-BC75-48F6-8053-89C3320B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62" y="749914"/>
            <a:ext cx="5325369" cy="36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49D82-3570-4951-8AB8-04931B0A4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326" y="1141518"/>
            <a:ext cx="4208010" cy="3165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EB37DA-2D35-4DBF-B63A-6656064A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26731"/>
            <a:ext cx="7710900" cy="528600"/>
          </a:xfrm>
        </p:spPr>
        <p:txBody>
          <a:bodyPr/>
          <a:lstStyle/>
          <a:p>
            <a:r>
              <a:rPr lang="pl-PL" sz="4000" dirty="0"/>
              <a:t>Co to piksel</a:t>
            </a:r>
            <a:endParaRPr lang="en-GB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5AD8-9850-4ACE-9354-6CB3A61F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550" y="1456969"/>
            <a:ext cx="7710900" cy="3259800"/>
          </a:xfrm>
        </p:spPr>
        <p:txBody>
          <a:bodyPr/>
          <a:lstStyle/>
          <a:p>
            <a:pPr marL="139700" indent="0">
              <a:buNone/>
            </a:pPr>
            <a:r>
              <a:rPr lang="pl-PL" sz="2800" dirty="0"/>
              <a:t>Piksel – najmniejsza składowa obrazu </a:t>
            </a:r>
          </a:p>
          <a:p>
            <a:pPr marL="139700" indent="0">
              <a:buNone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243B7-4A65-41AC-8081-EA90292C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60" y="2059963"/>
            <a:ext cx="3802380" cy="2845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D5704-0808-46A7-B42D-B14BB427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2059963"/>
            <a:ext cx="4617721" cy="18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50C9C-37B6-453B-80F0-C2163CAD9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132" y="1293816"/>
            <a:ext cx="6075000" cy="3259800"/>
          </a:xfrm>
        </p:spPr>
        <p:txBody>
          <a:bodyPr/>
          <a:lstStyle/>
          <a:p>
            <a:pPr marL="139700" indent="0">
              <a:buNone/>
            </a:pPr>
            <a:r>
              <a:rPr lang="pl-PL" sz="2800" dirty="0"/>
              <a:t>Każdy piksel składa się z 3 subpikseli</a:t>
            </a:r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FFCD8-A450-4555-9DFA-2B7759F3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68" y="349669"/>
            <a:ext cx="5768100" cy="528600"/>
          </a:xfrm>
        </p:spPr>
        <p:txBody>
          <a:bodyPr/>
          <a:lstStyle/>
          <a:p>
            <a:pPr algn="ctr"/>
            <a:r>
              <a:rPr lang="pl-PL" sz="4000" dirty="0"/>
              <a:t>Subpiksele </a:t>
            </a:r>
            <a:endParaRPr lang="en-GB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834EB-ADD3-4CBA-8933-EF3B5D44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12" y="1885332"/>
            <a:ext cx="3198420" cy="279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03F0E-73C3-4D91-9F8E-E669B635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08" y="1963855"/>
            <a:ext cx="2743509" cy="27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51C0A16-0218-4E60-9999-BED6BDD4CA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422221" y="1537749"/>
            <a:ext cx="1881900" cy="401100"/>
          </a:xfrm>
        </p:spPr>
        <p:txBody>
          <a:bodyPr/>
          <a:lstStyle/>
          <a:p>
            <a:r>
              <a:rPr lang="pl-PL" sz="2400" dirty="0"/>
              <a:t>Kineskopy (CRT)</a:t>
            </a:r>
            <a:endParaRPr lang="en-GB" sz="240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D41E615-B045-46F2-B10D-A6DA9A9E744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253086" y="1537749"/>
            <a:ext cx="3164644" cy="401100"/>
          </a:xfrm>
        </p:spPr>
        <p:txBody>
          <a:bodyPr/>
          <a:lstStyle/>
          <a:p>
            <a:r>
              <a:rPr lang="pl-PL" sz="2400" dirty="0"/>
              <a:t>Ciekło-kryształowe (LCD)</a:t>
            </a:r>
            <a:endParaRPr lang="en-GB" sz="2400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84FF67D-F4EC-41EF-8959-49DCE6732460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169396" y="4412225"/>
            <a:ext cx="2699409" cy="401100"/>
          </a:xfrm>
        </p:spPr>
        <p:txBody>
          <a:bodyPr/>
          <a:lstStyle/>
          <a:p>
            <a:r>
              <a:rPr lang="pl-PL" sz="2400" dirty="0"/>
              <a:t>Plazmowe i OLED</a:t>
            </a:r>
            <a:endParaRPr lang="en-GB" sz="2400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39B71CF-DA54-420C-9DA9-D39E7FD26802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r>
              <a:rPr lang="pl-PL" sz="4000" dirty="0"/>
              <a:t>Podział monitorów</a:t>
            </a:r>
            <a:endParaRPr lang="en-GB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9193560-AFD7-4780-82FA-60C832AA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70" y="2026451"/>
            <a:ext cx="2356401" cy="23564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DAA43C-2691-4B80-BBE2-8F2F749E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75" y="2261474"/>
            <a:ext cx="2866865" cy="21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51E77F-7BF5-4234-AA99-7F438447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dirty="0"/>
              <a:t>Działanie monitorów CRT</a:t>
            </a:r>
            <a:endParaRPr lang="en-GB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AAC78-8583-40BA-A6B3-A3659E88A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2F254-DD90-4D68-9B1F-339A9C0D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7" y="1267666"/>
            <a:ext cx="4644598" cy="3572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C85E2E-2CED-46E7-9352-83A22B2A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23" y="1424150"/>
            <a:ext cx="3902302" cy="3030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3F2121-E2D3-4FA2-8982-11FD7660B30B}"/>
              </a:ext>
            </a:extLst>
          </p:cNvPr>
          <p:cNvSpPr/>
          <p:nvPr/>
        </p:nvSpPr>
        <p:spPr>
          <a:xfrm rot="18902645">
            <a:off x="4890" y="3663556"/>
            <a:ext cx="593969" cy="21972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F41B5BF-4DD4-4953-B3DF-E459903B61A8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974300" y="378325"/>
            <a:ext cx="5195400" cy="528600"/>
          </a:xfrm>
        </p:spPr>
        <p:txBody>
          <a:bodyPr/>
          <a:lstStyle/>
          <a:p>
            <a:r>
              <a:rPr lang="pl-PL" sz="4000" dirty="0"/>
              <a:t>Wady i zalety CRT</a:t>
            </a:r>
            <a:endParaRPr lang="en-GB" sz="4000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852D4EDA-5B9E-45E7-A65B-1FA3773F5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974494"/>
              </p:ext>
            </p:extLst>
          </p:nvPr>
        </p:nvGraphicFramePr>
        <p:xfrm>
          <a:off x="1013460" y="1225550"/>
          <a:ext cx="7117080" cy="3387225"/>
        </p:xfrm>
        <a:graphic>
          <a:graphicData uri="http://schemas.openxmlformats.org/drawingml/2006/table">
            <a:tbl>
              <a:tblPr firstRow="1" bandRow="1">
                <a:tableStyleId>{07FAE42E-FA77-457A-A78C-DF481A275CAF}</a:tableStyleId>
              </a:tblPr>
              <a:tblGrid>
                <a:gridCol w="3558540">
                  <a:extLst>
                    <a:ext uri="{9D8B030D-6E8A-4147-A177-3AD203B41FA5}">
                      <a16:colId xmlns:a16="http://schemas.microsoft.com/office/drawing/2014/main" val="2242483605"/>
                    </a:ext>
                  </a:extLst>
                </a:gridCol>
                <a:gridCol w="3558540">
                  <a:extLst>
                    <a:ext uri="{9D8B030D-6E8A-4147-A177-3AD203B41FA5}">
                      <a16:colId xmlns:a16="http://schemas.microsoft.com/office/drawing/2014/main" val="1708934671"/>
                    </a:ext>
                  </a:extLst>
                </a:gridCol>
              </a:tblGrid>
              <a:tr h="564538">
                <a:tc>
                  <a:txBody>
                    <a:bodyPr/>
                    <a:lstStyle/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Zalety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Wady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6167"/>
                  </a:ext>
                </a:extLst>
              </a:tr>
              <a:tr h="2822687"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Swietne nasycenie barwami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Doskonałe kąty widzenia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Były tańsze od 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Duże rozmiary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Waga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Bardzo energożene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Migotanie obrazu </a:t>
                      </a:r>
                    </a:p>
                    <a:p>
                      <a:pPr marL="342900" indent="-34290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Słaba geometria obrazu 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61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3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3D0B86-3871-4C6C-ADB2-C518B351F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CE8DD-39C0-4272-BDED-99866E9C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27" y="655676"/>
            <a:ext cx="5900677" cy="4028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F55ACE-686F-48B0-833F-10601A0FFE1F}"/>
              </a:ext>
            </a:extLst>
          </p:cNvPr>
          <p:cNvSpPr/>
          <p:nvPr/>
        </p:nvSpPr>
        <p:spPr>
          <a:xfrm>
            <a:off x="1135665" y="742315"/>
            <a:ext cx="6074999" cy="44196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B657E-6B99-473C-96D8-2918BC85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42" y="294746"/>
            <a:ext cx="6579115" cy="528600"/>
          </a:xfrm>
        </p:spPr>
        <p:txBody>
          <a:bodyPr/>
          <a:lstStyle/>
          <a:p>
            <a:r>
              <a:rPr lang="pl-PL" sz="4000" dirty="0"/>
              <a:t>Działanie monitorów LCD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767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819</Words>
  <Application>Microsoft Office PowerPoint</Application>
  <PresentationFormat>On-screen Show (16:9)</PresentationFormat>
  <Paragraphs>115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Didact Gothic</vt:lpstr>
      <vt:lpstr>Arial</vt:lpstr>
      <vt:lpstr>PTSerif</vt:lpstr>
      <vt:lpstr>Julius Sans One</vt:lpstr>
      <vt:lpstr>Questrial</vt:lpstr>
      <vt:lpstr>Minimalist Grayscale Pitch Deck XL by Slidesgo</vt:lpstr>
      <vt:lpstr>Monitory i Tablice interkatywne</vt:lpstr>
      <vt:lpstr>SPIS TREŚCI</vt:lpstr>
      <vt:lpstr>Historia </vt:lpstr>
      <vt:lpstr>Co to piksel</vt:lpstr>
      <vt:lpstr>Subpiksele </vt:lpstr>
      <vt:lpstr>Kineskopy (CRT)</vt:lpstr>
      <vt:lpstr>Działanie monitorów CRT</vt:lpstr>
      <vt:lpstr>Wady i zalety CRT</vt:lpstr>
      <vt:lpstr>Działanie monitorów LCD</vt:lpstr>
      <vt:lpstr>Wady i zalety LCD</vt:lpstr>
      <vt:lpstr>Rozdzielczość matrycy</vt:lpstr>
      <vt:lpstr>Pozostałe technologie</vt:lpstr>
      <vt:lpstr>Gdzie mają zastosowanie?</vt:lpstr>
      <vt:lpstr>Rodzaje tablic</vt:lpstr>
      <vt:lpstr>Przyszłość  </vt:lpstr>
      <vt:lpstr>Dziękuje za uwagę</vt:lpstr>
      <vt:lpstr>Źródła</vt:lpstr>
      <vt:lpstr>Zdjęcia</vt:lpstr>
      <vt:lpstr>Zdjęcia cd.</vt:lpstr>
      <vt:lpstr>Zdjęcia cd.</vt:lpstr>
      <vt:lpstr>Zdjęcia cd.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Monitory i Tablice interkatywne</dc:title>
  <dc:creator>Kacper</dc:creator>
  <cp:lastModifiedBy>kacper</cp:lastModifiedBy>
  <cp:revision>52</cp:revision>
  <dcterms:modified xsi:type="dcterms:W3CDTF">2023-12-14T11:10:03Z</dcterms:modified>
</cp:coreProperties>
</file>